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4"/>
  </p:sldMasterIdLst>
  <p:notesMasterIdLst>
    <p:notesMasterId r:id="rId17"/>
  </p:notesMasterIdLst>
  <p:handoutMasterIdLst>
    <p:handoutMasterId r:id="rId18"/>
  </p:handoutMasterIdLst>
  <p:sldIdLst>
    <p:sldId id="256" r:id="rId5"/>
    <p:sldId id="262" r:id="rId6"/>
    <p:sldId id="263" r:id="rId7"/>
    <p:sldId id="267" r:id="rId8"/>
    <p:sldId id="269" r:id="rId9"/>
    <p:sldId id="266" r:id="rId10"/>
    <p:sldId id="268" r:id="rId11"/>
    <p:sldId id="265" r:id="rId12"/>
    <p:sldId id="270" r:id="rId13"/>
    <p:sldId id="264" r:id="rId14"/>
    <p:sldId id="271" r:id="rId15"/>
    <p:sldId id="26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8EAC27-EDDA-41D3-817D-69F80C4E2B18}" v="562" dt="2020-08-29T06:39:09.879"/>
    <p1510:client id="{314E4E04-DEBA-46A2-9184-9F5A605AB0CC}" v="3441" dt="2020-08-29T06:59:00.045"/>
    <p1510:client id="{8E7E1A98-E52F-49F1-A59D-E138A32E6DD8}" v="835" dt="2020-09-03T14:10:02.424"/>
    <p1510:client id="{95E8520B-E4DA-4169-076B-7ADCDF3DD978}" v="327" dt="2020-08-29T04:49:46.220"/>
    <p1510:client id="{BFF322F4-2267-4B89-82E6-7113AC344518}" v="467" dt="2020-08-29T06:46:42.760"/>
    <p1510:client id="{DFED082C-E483-42ED-4253-6E4A4082239D}" v="1027" dt="2020-08-29T06:46:45.319"/>
    <p1510:client id="{FE3F6C17-8F96-4C2C-3974-04ED9307A7C4}" v="62" dt="2020-08-29T05:42:48.5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DE2040-4CE0-4B01-9B63-49F587E3C6DC}"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91A7DF20-D78D-418D-9102-08694905F19A}">
      <dgm:prSet/>
      <dgm:spPr/>
      <dgm:t>
        <a:bodyPr/>
        <a:lstStyle/>
        <a:p>
          <a:r>
            <a:rPr lang="en-US"/>
            <a:t>Asif Ali Sherani 19MIM10104</a:t>
          </a:r>
        </a:p>
      </dgm:t>
    </dgm:pt>
    <dgm:pt modelId="{A457DA14-3B60-4170-A484-D6A75E606E1B}" type="parTrans" cxnId="{4DBD6BA2-73BC-4228-9E04-D0C3CF20B9C5}">
      <dgm:prSet/>
      <dgm:spPr/>
      <dgm:t>
        <a:bodyPr/>
        <a:lstStyle/>
        <a:p>
          <a:endParaRPr lang="en-US"/>
        </a:p>
      </dgm:t>
    </dgm:pt>
    <dgm:pt modelId="{F6EB4251-BB0A-4A48-9DFA-E2D68FF05A4A}" type="sibTrans" cxnId="{4DBD6BA2-73BC-4228-9E04-D0C3CF20B9C5}">
      <dgm:prSet/>
      <dgm:spPr/>
      <dgm:t>
        <a:bodyPr/>
        <a:lstStyle/>
        <a:p>
          <a:endParaRPr lang="en-US"/>
        </a:p>
      </dgm:t>
    </dgm:pt>
    <dgm:pt modelId="{239E5FD0-895D-4F55-8F5C-3CE90809E80D}">
      <dgm:prSet/>
      <dgm:spPr/>
      <dgm:t>
        <a:bodyPr/>
        <a:lstStyle/>
        <a:p>
          <a:r>
            <a:rPr lang="en-US"/>
            <a:t>Dhruv Arora 19MIM10014</a:t>
          </a:r>
        </a:p>
      </dgm:t>
    </dgm:pt>
    <dgm:pt modelId="{797E1089-9800-4A40-8158-76E3F6AE9083}" type="parTrans" cxnId="{4F62A431-7DDD-44ED-BFD3-25F2ACEC2D0A}">
      <dgm:prSet/>
      <dgm:spPr/>
      <dgm:t>
        <a:bodyPr/>
        <a:lstStyle/>
        <a:p>
          <a:endParaRPr lang="en-US"/>
        </a:p>
      </dgm:t>
    </dgm:pt>
    <dgm:pt modelId="{97ACB810-C937-463C-A1D4-683EA51740C6}" type="sibTrans" cxnId="{4F62A431-7DDD-44ED-BFD3-25F2ACEC2D0A}">
      <dgm:prSet/>
      <dgm:spPr/>
      <dgm:t>
        <a:bodyPr/>
        <a:lstStyle/>
        <a:p>
          <a:endParaRPr lang="en-US"/>
        </a:p>
      </dgm:t>
    </dgm:pt>
    <dgm:pt modelId="{2106FE74-942E-4721-89D3-8D2795AB4908}">
      <dgm:prSet/>
      <dgm:spPr/>
      <dgm:t>
        <a:bodyPr/>
        <a:lstStyle/>
        <a:p>
          <a:r>
            <a:rPr lang="en-US"/>
            <a:t>Naman Arora 19MIM10057</a:t>
          </a:r>
        </a:p>
      </dgm:t>
    </dgm:pt>
    <dgm:pt modelId="{65CDEE16-053A-4BA2-A175-06FAA4BB9728}" type="parTrans" cxnId="{3F7BA1AD-5110-4E7D-A57F-43157252B542}">
      <dgm:prSet/>
      <dgm:spPr/>
      <dgm:t>
        <a:bodyPr/>
        <a:lstStyle/>
        <a:p>
          <a:endParaRPr lang="en-US"/>
        </a:p>
      </dgm:t>
    </dgm:pt>
    <dgm:pt modelId="{70200BE7-9DE1-4C03-BC0C-7CF257AA460A}" type="sibTrans" cxnId="{3F7BA1AD-5110-4E7D-A57F-43157252B542}">
      <dgm:prSet/>
      <dgm:spPr/>
      <dgm:t>
        <a:bodyPr/>
        <a:lstStyle/>
        <a:p>
          <a:endParaRPr lang="en-US"/>
        </a:p>
      </dgm:t>
    </dgm:pt>
    <dgm:pt modelId="{850DEF05-BECF-4323-9FAE-40F50EC995EA}">
      <dgm:prSet/>
      <dgm:spPr/>
      <dgm:t>
        <a:bodyPr/>
        <a:lstStyle/>
        <a:p>
          <a:r>
            <a:rPr lang="en-US"/>
            <a:t>Shrey Shrivastava 19MIM10056</a:t>
          </a:r>
        </a:p>
      </dgm:t>
    </dgm:pt>
    <dgm:pt modelId="{084F71DF-F10A-4295-8DF3-294E020F8ADE}" type="parTrans" cxnId="{898C88CD-1D64-4F22-BD21-5CCC13DDE05C}">
      <dgm:prSet/>
      <dgm:spPr/>
      <dgm:t>
        <a:bodyPr/>
        <a:lstStyle/>
        <a:p>
          <a:endParaRPr lang="en-US"/>
        </a:p>
      </dgm:t>
    </dgm:pt>
    <dgm:pt modelId="{2EA3FBA3-7EE8-446F-80E0-4F38B2AA8352}" type="sibTrans" cxnId="{898C88CD-1D64-4F22-BD21-5CCC13DDE05C}">
      <dgm:prSet/>
      <dgm:spPr/>
      <dgm:t>
        <a:bodyPr/>
        <a:lstStyle/>
        <a:p>
          <a:endParaRPr lang="en-US"/>
        </a:p>
      </dgm:t>
    </dgm:pt>
    <dgm:pt modelId="{3ED2A0C3-1012-401D-AA40-9935A46F670C}" type="pres">
      <dgm:prSet presAssocID="{E6DE2040-4CE0-4B01-9B63-49F587E3C6DC}" presName="linear" presStyleCnt="0">
        <dgm:presLayoutVars>
          <dgm:animLvl val="lvl"/>
          <dgm:resizeHandles val="exact"/>
        </dgm:presLayoutVars>
      </dgm:prSet>
      <dgm:spPr/>
    </dgm:pt>
    <dgm:pt modelId="{247E8768-2725-4583-8060-B5445F06AF08}" type="pres">
      <dgm:prSet presAssocID="{91A7DF20-D78D-418D-9102-08694905F19A}" presName="parentText" presStyleLbl="node1" presStyleIdx="0" presStyleCnt="4">
        <dgm:presLayoutVars>
          <dgm:chMax val="0"/>
          <dgm:bulletEnabled val="1"/>
        </dgm:presLayoutVars>
      </dgm:prSet>
      <dgm:spPr/>
    </dgm:pt>
    <dgm:pt modelId="{E215698C-D129-4E43-B459-EBEB62D03C51}" type="pres">
      <dgm:prSet presAssocID="{F6EB4251-BB0A-4A48-9DFA-E2D68FF05A4A}" presName="spacer" presStyleCnt="0"/>
      <dgm:spPr/>
    </dgm:pt>
    <dgm:pt modelId="{A133D091-C6D1-40DA-8893-88ABDF88F9E7}" type="pres">
      <dgm:prSet presAssocID="{239E5FD0-895D-4F55-8F5C-3CE90809E80D}" presName="parentText" presStyleLbl="node1" presStyleIdx="1" presStyleCnt="4">
        <dgm:presLayoutVars>
          <dgm:chMax val="0"/>
          <dgm:bulletEnabled val="1"/>
        </dgm:presLayoutVars>
      </dgm:prSet>
      <dgm:spPr/>
    </dgm:pt>
    <dgm:pt modelId="{D52DFA78-0BA4-40E8-BCB2-E3EF95E0E468}" type="pres">
      <dgm:prSet presAssocID="{97ACB810-C937-463C-A1D4-683EA51740C6}" presName="spacer" presStyleCnt="0"/>
      <dgm:spPr/>
    </dgm:pt>
    <dgm:pt modelId="{41A57636-2366-412D-B493-02D56BED89B5}" type="pres">
      <dgm:prSet presAssocID="{2106FE74-942E-4721-89D3-8D2795AB4908}" presName="parentText" presStyleLbl="node1" presStyleIdx="2" presStyleCnt="4">
        <dgm:presLayoutVars>
          <dgm:chMax val="0"/>
          <dgm:bulletEnabled val="1"/>
        </dgm:presLayoutVars>
      </dgm:prSet>
      <dgm:spPr/>
    </dgm:pt>
    <dgm:pt modelId="{F2B152B8-09BF-4A1B-BB9F-E569DC0A09EF}" type="pres">
      <dgm:prSet presAssocID="{70200BE7-9DE1-4C03-BC0C-7CF257AA460A}" presName="spacer" presStyleCnt="0"/>
      <dgm:spPr/>
    </dgm:pt>
    <dgm:pt modelId="{9828084A-F95D-46F3-B8FC-36A65C5E6292}" type="pres">
      <dgm:prSet presAssocID="{850DEF05-BECF-4323-9FAE-40F50EC995EA}" presName="parentText" presStyleLbl="node1" presStyleIdx="3" presStyleCnt="4">
        <dgm:presLayoutVars>
          <dgm:chMax val="0"/>
          <dgm:bulletEnabled val="1"/>
        </dgm:presLayoutVars>
      </dgm:prSet>
      <dgm:spPr/>
    </dgm:pt>
  </dgm:ptLst>
  <dgm:cxnLst>
    <dgm:cxn modelId="{B25E2E05-47BE-40E3-ABA9-01FDB7F6EA30}" type="presOf" srcId="{91A7DF20-D78D-418D-9102-08694905F19A}" destId="{247E8768-2725-4583-8060-B5445F06AF08}" srcOrd="0" destOrd="0" presId="urn:microsoft.com/office/officeart/2005/8/layout/vList2"/>
    <dgm:cxn modelId="{7CC67716-A618-4617-8B2A-FAACA43B00D0}" type="presOf" srcId="{239E5FD0-895D-4F55-8F5C-3CE90809E80D}" destId="{A133D091-C6D1-40DA-8893-88ABDF88F9E7}" srcOrd="0" destOrd="0" presId="urn:microsoft.com/office/officeart/2005/8/layout/vList2"/>
    <dgm:cxn modelId="{06E95518-FA88-4DAC-B4C4-9E5D4CD845DA}" type="presOf" srcId="{E6DE2040-4CE0-4B01-9B63-49F587E3C6DC}" destId="{3ED2A0C3-1012-401D-AA40-9935A46F670C}" srcOrd="0" destOrd="0" presId="urn:microsoft.com/office/officeart/2005/8/layout/vList2"/>
    <dgm:cxn modelId="{4F62A431-7DDD-44ED-BFD3-25F2ACEC2D0A}" srcId="{E6DE2040-4CE0-4B01-9B63-49F587E3C6DC}" destId="{239E5FD0-895D-4F55-8F5C-3CE90809E80D}" srcOrd="1" destOrd="0" parTransId="{797E1089-9800-4A40-8158-76E3F6AE9083}" sibTransId="{97ACB810-C937-463C-A1D4-683EA51740C6}"/>
    <dgm:cxn modelId="{57693093-1A21-4A50-8F58-9F75A186D9A0}" type="presOf" srcId="{850DEF05-BECF-4323-9FAE-40F50EC995EA}" destId="{9828084A-F95D-46F3-B8FC-36A65C5E6292}" srcOrd="0" destOrd="0" presId="urn:microsoft.com/office/officeart/2005/8/layout/vList2"/>
    <dgm:cxn modelId="{74057593-F45F-46E0-9E5D-3BF25B55360D}" type="presOf" srcId="{2106FE74-942E-4721-89D3-8D2795AB4908}" destId="{41A57636-2366-412D-B493-02D56BED89B5}" srcOrd="0" destOrd="0" presId="urn:microsoft.com/office/officeart/2005/8/layout/vList2"/>
    <dgm:cxn modelId="{4DBD6BA2-73BC-4228-9E04-D0C3CF20B9C5}" srcId="{E6DE2040-4CE0-4B01-9B63-49F587E3C6DC}" destId="{91A7DF20-D78D-418D-9102-08694905F19A}" srcOrd="0" destOrd="0" parTransId="{A457DA14-3B60-4170-A484-D6A75E606E1B}" sibTransId="{F6EB4251-BB0A-4A48-9DFA-E2D68FF05A4A}"/>
    <dgm:cxn modelId="{3F7BA1AD-5110-4E7D-A57F-43157252B542}" srcId="{E6DE2040-4CE0-4B01-9B63-49F587E3C6DC}" destId="{2106FE74-942E-4721-89D3-8D2795AB4908}" srcOrd="2" destOrd="0" parTransId="{65CDEE16-053A-4BA2-A175-06FAA4BB9728}" sibTransId="{70200BE7-9DE1-4C03-BC0C-7CF257AA460A}"/>
    <dgm:cxn modelId="{898C88CD-1D64-4F22-BD21-5CCC13DDE05C}" srcId="{E6DE2040-4CE0-4B01-9B63-49F587E3C6DC}" destId="{850DEF05-BECF-4323-9FAE-40F50EC995EA}" srcOrd="3" destOrd="0" parTransId="{084F71DF-F10A-4295-8DF3-294E020F8ADE}" sibTransId="{2EA3FBA3-7EE8-446F-80E0-4F38B2AA8352}"/>
    <dgm:cxn modelId="{D0BBB805-05DE-4EEA-A8F7-B5A8B84752A7}" type="presParOf" srcId="{3ED2A0C3-1012-401D-AA40-9935A46F670C}" destId="{247E8768-2725-4583-8060-B5445F06AF08}" srcOrd="0" destOrd="0" presId="urn:microsoft.com/office/officeart/2005/8/layout/vList2"/>
    <dgm:cxn modelId="{9C20507E-48B2-4DE4-955F-5DD711EEBD09}" type="presParOf" srcId="{3ED2A0C3-1012-401D-AA40-9935A46F670C}" destId="{E215698C-D129-4E43-B459-EBEB62D03C51}" srcOrd="1" destOrd="0" presId="urn:microsoft.com/office/officeart/2005/8/layout/vList2"/>
    <dgm:cxn modelId="{7B4FB0A9-0EA9-4064-9CCE-3BAA1B7C97F9}" type="presParOf" srcId="{3ED2A0C3-1012-401D-AA40-9935A46F670C}" destId="{A133D091-C6D1-40DA-8893-88ABDF88F9E7}" srcOrd="2" destOrd="0" presId="urn:microsoft.com/office/officeart/2005/8/layout/vList2"/>
    <dgm:cxn modelId="{F773D2E6-72A7-4521-954A-5330C585E1B0}" type="presParOf" srcId="{3ED2A0C3-1012-401D-AA40-9935A46F670C}" destId="{D52DFA78-0BA4-40E8-BCB2-E3EF95E0E468}" srcOrd="3" destOrd="0" presId="urn:microsoft.com/office/officeart/2005/8/layout/vList2"/>
    <dgm:cxn modelId="{73FC02A5-2C7D-4132-AA5A-6C0B8E3D5DC8}" type="presParOf" srcId="{3ED2A0C3-1012-401D-AA40-9935A46F670C}" destId="{41A57636-2366-412D-B493-02D56BED89B5}" srcOrd="4" destOrd="0" presId="urn:microsoft.com/office/officeart/2005/8/layout/vList2"/>
    <dgm:cxn modelId="{E3AECE96-944A-4155-A34C-8310D70EA70D}" type="presParOf" srcId="{3ED2A0C3-1012-401D-AA40-9935A46F670C}" destId="{F2B152B8-09BF-4A1B-BB9F-E569DC0A09EF}" srcOrd="5" destOrd="0" presId="urn:microsoft.com/office/officeart/2005/8/layout/vList2"/>
    <dgm:cxn modelId="{484D228A-64CD-4A3F-BE9B-F820B670FE8B}" type="presParOf" srcId="{3ED2A0C3-1012-401D-AA40-9935A46F670C}" destId="{9828084A-F95D-46F3-B8FC-36A65C5E6292}"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7E8768-2725-4583-8060-B5445F06AF08}">
      <dsp:nvSpPr>
        <dsp:cNvPr id="0" name=""/>
        <dsp:cNvSpPr/>
      </dsp:nvSpPr>
      <dsp:spPr>
        <a:xfrm>
          <a:off x="0" y="49951"/>
          <a:ext cx="11029615" cy="818999"/>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a:t>Asif Ali Sherani 19MIM10104</a:t>
          </a:r>
        </a:p>
      </dsp:txBody>
      <dsp:txXfrm>
        <a:off x="39980" y="89931"/>
        <a:ext cx="10949655" cy="739039"/>
      </dsp:txXfrm>
    </dsp:sp>
    <dsp:sp modelId="{A133D091-C6D1-40DA-8893-88ABDF88F9E7}">
      <dsp:nvSpPr>
        <dsp:cNvPr id="0" name=""/>
        <dsp:cNvSpPr/>
      </dsp:nvSpPr>
      <dsp:spPr>
        <a:xfrm>
          <a:off x="0" y="969751"/>
          <a:ext cx="11029615" cy="818999"/>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a:t>Dhruv Arora 19MIM10014</a:t>
          </a:r>
        </a:p>
      </dsp:txBody>
      <dsp:txXfrm>
        <a:off x="39980" y="1009731"/>
        <a:ext cx="10949655" cy="739039"/>
      </dsp:txXfrm>
    </dsp:sp>
    <dsp:sp modelId="{41A57636-2366-412D-B493-02D56BED89B5}">
      <dsp:nvSpPr>
        <dsp:cNvPr id="0" name=""/>
        <dsp:cNvSpPr/>
      </dsp:nvSpPr>
      <dsp:spPr>
        <a:xfrm>
          <a:off x="0" y="1889551"/>
          <a:ext cx="11029615" cy="818999"/>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a:t>Naman Arora 19MIM10057</a:t>
          </a:r>
        </a:p>
      </dsp:txBody>
      <dsp:txXfrm>
        <a:off x="39980" y="1929531"/>
        <a:ext cx="10949655" cy="739039"/>
      </dsp:txXfrm>
    </dsp:sp>
    <dsp:sp modelId="{9828084A-F95D-46F3-B8FC-36A65C5E6292}">
      <dsp:nvSpPr>
        <dsp:cNvPr id="0" name=""/>
        <dsp:cNvSpPr/>
      </dsp:nvSpPr>
      <dsp:spPr>
        <a:xfrm>
          <a:off x="0" y="2809351"/>
          <a:ext cx="11029615" cy="818999"/>
        </a:xfrm>
        <a:prstGeom prst="roundRect">
          <a:avLst/>
        </a:prstGeom>
        <a:solidFill>
          <a:schemeClr val="accent1">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marL="0" lvl="0" indent="0" algn="l" defTabSz="1555750">
            <a:lnSpc>
              <a:spcPct val="90000"/>
            </a:lnSpc>
            <a:spcBef>
              <a:spcPct val="0"/>
            </a:spcBef>
            <a:spcAft>
              <a:spcPct val="35000"/>
            </a:spcAft>
            <a:buNone/>
          </a:pPr>
          <a:r>
            <a:rPr lang="en-US" sz="3500" kern="1200"/>
            <a:t>Shrey Shrivastava 19MIM10056</a:t>
          </a:r>
        </a:p>
      </dsp:txBody>
      <dsp:txXfrm>
        <a:off x="39980" y="2849331"/>
        <a:ext cx="10949655" cy="73903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9/3/2020</a:t>
            </a:fld>
            <a:endParaRPr lang="en-US"/>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9/3/2020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a:p>
        </p:txBody>
      </p:sp>
    </p:spTree>
    <p:extLst>
      <p:ext uri="{BB962C8B-B14F-4D97-AF65-F5344CB8AC3E}">
        <p14:creationId xmlns:p14="http://schemas.microsoft.com/office/powerpoint/2010/main" val="1390047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6B3AB32-59DF-41F1-9618-EDFBF5049629}" type="slidenum">
              <a:rPr lang="en-US" smtClean="0"/>
              <a:t>12</a:t>
            </a:fld>
            <a:endParaRPr lang="en-US"/>
          </a:p>
        </p:txBody>
      </p:sp>
    </p:spTree>
    <p:extLst>
      <p:ext uri="{BB962C8B-B14F-4D97-AF65-F5344CB8AC3E}">
        <p14:creationId xmlns:p14="http://schemas.microsoft.com/office/powerpoint/2010/main" val="10467141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9/3/2020</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9/3/2020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9/3/2020</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smtClean="0"/>
              <a:pPr/>
              <a:t>9/3/2020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9/3/2020</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smtClean="0"/>
              <a:pPr/>
              <a:t>9/3/2020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smtClean="0"/>
              <a:pPr/>
              <a:t>9/3/2020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9/3/2020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9/3/2020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9/3/2020</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9/3/2020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9/3/2020</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1449425"/>
          </a:xfrm>
        </p:spPr>
        <p:txBody>
          <a:bodyPr>
            <a:noAutofit/>
          </a:bodyPr>
          <a:lstStyle/>
          <a:p>
            <a:pPr algn="ctr"/>
            <a:r>
              <a:rPr lang="en-US" sz="6000" b="1" dirty="0">
                <a:solidFill>
                  <a:schemeClr val="bg1"/>
                </a:solidFill>
              </a:rPr>
              <a:t>Dynamic car racing</a:t>
            </a:r>
          </a:p>
        </p:txBody>
      </p:sp>
    </p:spTree>
    <p:extLst>
      <p:ext uri="{BB962C8B-B14F-4D97-AF65-F5344CB8AC3E}">
        <p14:creationId xmlns:p14="http://schemas.microsoft.com/office/powerpoint/2010/main"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23">
            <a:extLst>
              <a:ext uri="{FF2B5EF4-FFF2-40B4-BE49-F238E27FC236}">
                <a16:creationId xmlns:a16="http://schemas.microsoft.com/office/drawing/2014/main" id="{5FFDA8B7-D418-45DE-8976-038DCE5165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circuit board&#10;&#10;Description automatically generated">
            <a:extLst>
              <a:ext uri="{FF2B5EF4-FFF2-40B4-BE49-F238E27FC236}">
                <a16:creationId xmlns:a16="http://schemas.microsoft.com/office/drawing/2014/main" id="{FCF0F3E0-F6E0-4D6C-8A3D-F949D0279620}"/>
              </a:ext>
            </a:extLst>
          </p:cNvPr>
          <p:cNvPicPr>
            <a:picLocks noChangeAspect="1"/>
          </p:cNvPicPr>
          <p:nvPr/>
        </p:nvPicPr>
        <p:blipFill rotWithShape="1">
          <a:blip r:embed="rId2">
            <a:grayscl/>
          </a:blip>
          <a:srcRect t="16646" r="9091" b="6746"/>
          <a:stretch/>
        </p:blipFill>
        <p:spPr>
          <a:xfrm>
            <a:off x="20" y="10"/>
            <a:ext cx="12191980" cy="6857990"/>
          </a:xfrm>
          <a:prstGeom prst="rect">
            <a:avLst/>
          </a:prstGeom>
        </p:spPr>
      </p:pic>
      <p:grpSp>
        <p:nvGrpSpPr>
          <p:cNvPr id="32" name="Group 25">
            <a:extLst>
              <a:ext uri="{FF2B5EF4-FFF2-40B4-BE49-F238E27FC236}">
                <a16:creationId xmlns:a16="http://schemas.microsoft.com/office/drawing/2014/main" id="{4B0B5642-77FE-45F3-BA88-6E83123BD28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7" y="457200"/>
            <a:ext cx="7507083" cy="5935132"/>
            <a:chOff x="438067" y="457200"/>
            <a:chExt cx="7507083" cy="5935132"/>
          </a:xfrm>
        </p:grpSpPr>
        <p:sp>
          <p:nvSpPr>
            <p:cNvPr id="27" name="Rectangle 26">
              <a:extLst>
                <a:ext uri="{FF2B5EF4-FFF2-40B4-BE49-F238E27FC236}">
                  <a16:creationId xmlns:a16="http://schemas.microsoft.com/office/drawing/2014/main" id="{198CC3D2-7CAE-42F0-B9E3-188E9712F1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33" name="Rectangle 27">
              <a:extLst>
                <a:ext uri="{FF2B5EF4-FFF2-40B4-BE49-F238E27FC236}">
                  <a16:creationId xmlns:a16="http://schemas.microsoft.com/office/drawing/2014/main" id="{651379E5-BFE2-450B-BD7A-1C07362305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28">
              <a:extLst>
                <a:ext uri="{FF2B5EF4-FFF2-40B4-BE49-F238E27FC236}">
                  <a16:creationId xmlns:a16="http://schemas.microsoft.com/office/drawing/2014/main" id="{903389B6-E350-4897-B6F4-C26854A4E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DE2D5F73-09AA-4860-95BD-01480053AAA3}"/>
              </a:ext>
            </a:extLst>
          </p:cNvPr>
          <p:cNvSpPr>
            <a:spLocks noGrp="1"/>
          </p:cNvSpPr>
          <p:nvPr>
            <p:ph type="title"/>
          </p:nvPr>
        </p:nvSpPr>
        <p:spPr>
          <a:xfrm>
            <a:off x="584200" y="1006956"/>
            <a:ext cx="7213600" cy="1372177"/>
          </a:xfrm>
        </p:spPr>
        <p:txBody>
          <a:bodyPr anchor="ctr">
            <a:normAutofit/>
          </a:bodyPr>
          <a:lstStyle/>
          <a:p>
            <a:r>
              <a:rPr lang="en-US"/>
              <a:t>Hardware and software requirements</a:t>
            </a:r>
          </a:p>
        </p:txBody>
      </p:sp>
      <p:sp>
        <p:nvSpPr>
          <p:cNvPr id="3" name="Content Placeholder 2">
            <a:extLst>
              <a:ext uri="{FF2B5EF4-FFF2-40B4-BE49-F238E27FC236}">
                <a16:creationId xmlns:a16="http://schemas.microsoft.com/office/drawing/2014/main" id="{30FDC529-B978-4181-A178-58D2B76E0C7D}"/>
              </a:ext>
            </a:extLst>
          </p:cNvPr>
          <p:cNvSpPr>
            <a:spLocks noGrp="1"/>
          </p:cNvSpPr>
          <p:nvPr>
            <p:ph idx="1"/>
          </p:nvPr>
        </p:nvSpPr>
        <p:spPr>
          <a:xfrm>
            <a:off x="581192" y="2438399"/>
            <a:ext cx="7216607" cy="3564467"/>
          </a:xfrm>
        </p:spPr>
        <p:txBody>
          <a:bodyPr>
            <a:normAutofit fontScale="92500" lnSpcReduction="10000"/>
          </a:bodyPr>
          <a:lstStyle/>
          <a:p>
            <a:pPr marL="305435" indent="-305435">
              <a:lnSpc>
                <a:spcPct val="90000"/>
              </a:lnSpc>
            </a:pPr>
            <a:r>
              <a:rPr lang="en-US" sz="1300">
                <a:solidFill>
                  <a:schemeClr val="bg1"/>
                </a:solidFill>
              </a:rPr>
              <a:t>Hardware requirements:</a:t>
            </a:r>
          </a:p>
          <a:p>
            <a:pPr marL="305435" indent="-305435">
              <a:lnSpc>
                <a:spcPct val="90000"/>
              </a:lnSpc>
            </a:pPr>
            <a:r>
              <a:rPr lang="en-US" sz="1300">
                <a:solidFill>
                  <a:schemeClr val="bg1"/>
                </a:solidFill>
              </a:rPr>
              <a:t>Desktop  PC or Notebook computer</a:t>
            </a:r>
          </a:p>
          <a:p>
            <a:pPr marL="629920" lvl="1" indent="-305435">
              <a:lnSpc>
                <a:spcPct val="90000"/>
              </a:lnSpc>
            </a:pPr>
            <a:r>
              <a:rPr lang="en-US" sz="1300">
                <a:solidFill>
                  <a:schemeClr val="bg1"/>
                </a:solidFill>
              </a:rPr>
              <a:t>For unreal engine:</a:t>
            </a:r>
          </a:p>
          <a:p>
            <a:pPr marL="899795" lvl="2" indent="-269875">
              <a:lnSpc>
                <a:spcPct val="90000"/>
              </a:lnSpc>
            </a:pPr>
            <a:r>
              <a:rPr lang="en-US" sz="1300">
                <a:solidFill>
                  <a:schemeClr val="bg1"/>
                </a:solidFill>
              </a:rPr>
              <a:t>Windows 7 sp1 or later / mac OS 10.9.2 or later.</a:t>
            </a:r>
          </a:p>
          <a:p>
            <a:pPr marL="899795" lvl="2" indent="-269875">
              <a:lnSpc>
                <a:spcPct val="90000"/>
              </a:lnSpc>
            </a:pPr>
            <a:r>
              <a:rPr lang="en-US" sz="1300">
                <a:solidFill>
                  <a:schemeClr val="bg1"/>
                </a:solidFill>
              </a:rPr>
              <a:t>Quad-core intel or AMD processor, 2.5 GHZ or faster.</a:t>
            </a:r>
          </a:p>
          <a:p>
            <a:pPr marL="899795" lvl="2" indent="-269875">
              <a:lnSpc>
                <a:spcPct val="90000"/>
              </a:lnSpc>
            </a:pPr>
            <a:r>
              <a:rPr lang="en-US" sz="1300">
                <a:solidFill>
                  <a:schemeClr val="bg1"/>
                </a:solidFill>
              </a:rPr>
              <a:t>8 GB RAM or more.</a:t>
            </a:r>
          </a:p>
          <a:p>
            <a:pPr marL="899795" lvl="2" indent="-269875">
              <a:lnSpc>
                <a:spcPct val="90000"/>
              </a:lnSpc>
            </a:pPr>
            <a:r>
              <a:rPr lang="en-US" sz="1300">
                <a:solidFill>
                  <a:schemeClr val="bg1"/>
                </a:solidFill>
              </a:rPr>
              <a:t>Nvidia GEFORCE GTX series or AMD Radeon series graphics card.</a:t>
            </a:r>
          </a:p>
          <a:p>
            <a:pPr marL="899795" lvl="2" indent="-269875">
              <a:lnSpc>
                <a:spcPct val="90000"/>
              </a:lnSpc>
            </a:pPr>
            <a:endParaRPr lang="en-US" sz="1300">
              <a:solidFill>
                <a:schemeClr val="bg1"/>
              </a:solidFill>
            </a:endParaRPr>
          </a:p>
          <a:p>
            <a:pPr marL="305435" indent="-305435">
              <a:lnSpc>
                <a:spcPct val="90000"/>
              </a:lnSpc>
            </a:pPr>
            <a:r>
              <a:rPr lang="en-US" sz="1300">
                <a:solidFill>
                  <a:schemeClr val="bg1"/>
                </a:solidFill>
              </a:rPr>
              <a:t>Software requirements:</a:t>
            </a:r>
          </a:p>
          <a:p>
            <a:pPr marL="629920" lvl="1" indent="-305435">
              <a:lnSpc>
                <a:spcPct val="90000"/>
              </a:lnSpc>
            </a:pPr>
            <a:r>
              <a:rPr lang="en-US" sz="1300">
                <a:solidFill>
                  <a:schemeClr val="bg1"/>
                </a:solidFill>
              </a:rPr>
              <a:t>Windows/ Mac OS or Linux.</a:t>
            </a:r>
          </a:p>
          <a:p>
            <a:pPr marL="629920" lvl="1" indent="-305435">
              <a:lnSpc>
                <a:spcPct val="90000"/>
              </a:lnSpc>
            </a:pPr>
            <a:r>
              <a:rPr lang="en-US" sz="1300">
                <a:solidFill>
                  <a:schemeClr val="bg1"/>
                </a:solidFill>
              </a:rPr>
              <a:t>Microsoft visual studio community edition.</a:t>
            </a:r>
          </a:p>
          <a:p>
            <a:pPr marL="629920" lvl="1" indent="-305435">
              <a:lnSpc>
                <a:spcPct val="90000"/>
              </a:lnSpc>
            </a:pPr>
            <a:r>
              <a:rPr lang="en-US" sz="1300">
                <a:solidFill>
                  <a:schemeClr val="bg1"/>
                </a:solidFill>
              </a:rPr>
              <a:t>Microsoft visual studio code.</a:t>
            </a:r>
          </a:p>
          <a:p>
            <a:pPr marL="629920" lvl="1" indent="-305435">
              <a:lnSpc>
                <a:spcPct val="90000"/>
              </a:lnSpc>
            </a:pPr>
            <a:r>
              <a:rPr lang="en-US" sz="1300">
                <a:solidFill>
                  <a:schemeClr val="bg1"/>
                </a:solidFill>
              </a:rPr>
              <a:t>Unreal engine 4.</a:t>
            </a:r>
          </a:p>
          <a:p>
            <a:pPr marL="629920" lvl="1" indent="-305435">
              <a:lnSpc>
                <a:spcPct val="90000"/>
              </a:lnSpc>
            </a:pPr>
            <a:endParaRPr lang="en-US" sz="1300">
              <a:solidFill>
                <a:schemeClr val="bg1"/>
              </a:solidFill>
            </a:endParaRPr>
          </a:p>
          <a:p>
            <a:pPr marL="629920" lvl="1" indent="-305435">
              <a:lnSpc>
                <a:spcPct val="90000"/>
              </a:lnSpc>
            </a:pPr>
            <a:endParaRPr lang="en-US" sz="1300">
              <a:solidFill>
                <a:schemeClr val="bg1"/>
              </a:solidFill>
            </a:endParaRPr>
          </a:p>
        </p:txBody>
      </p:sp>
    </p:spTree>
    <p:extLst>
      <p:ext uri="{BB962C8B-B14F-4D97-AF65-F5344CB8AC3E}">
        <p14:creationId xmlns:p14="http://schemas.microsoft.com/office/powerpoint/2010/main" val="1482310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1">
            <a:extLst>
              <a:ext uri="{FF2B5EF4-FFF2-40B4-BE49-F238E27FC236}">
                <a16:creationId xmlns:a16="http://schemas.microsoft.com/office/drawing/2014/main" id="{A078A52F-85EA-4C0B-962B-D9D9DD4DD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3">
            <a:extLst>
              <a:ext uri="{FF2B5EF4-FFF2-40B4-BE49-F238E27FC236}">
                <a16:creationId xmlns:a16="http://schemas.microsoft.com/office/drawing/2014/main" id="{919797D5-5700-4683-B30A-5B4D56CB8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1" name="Rectangle 15">
            <a:extLst>
              <a:ext uri="{FF2B5EF4-FFF2-40B4-BE49-F238E27FC236}">
                <a16:creationId xmlns:a16="http://schemas.microsoft.com/office/drawing/2014/main" id="{4856A7B9-9801-42EC-A4C9-7E22A56EF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8AD54DB8-C150-4290-85D6-F5B0262BFE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0" name="Rectangle 1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a:extLst>
              <a:ext uri="{FF2B5EF4-FFF2-40B4-BE49-F238E27FC236}">
                <a16:creationId xmlns:a16="http://schemas.microsoft.com/office/drawing/2014/main" id="{86EC6475-D0A0-43F1-9E19-907400E6F1FC}"/>
              </a:ext>
            </a:extLst>
          </p:cNvPr>
          <p:cNvPicPr>
            <a:picLocks noGrp="1" noChangeAspect="1"/>
          </p:cNvPicPr>
          <p:nvPr>
            <p:ph idx="1"/>
          </p:nvPr>
        </p:nvPicPr>
        <p:blipFill rotWithShape="1">
          <a:blip r:embed="rId2"/>
          <a:srcRect t="194" b="3925"/>
          <a:stretch/>
        </p:blipFill>
        <p:spPr>
          <a:xfrm>
            <a:off x="446534" y="723899"/>
            <a:ext cx="7498616" cy="5676901"/>
          </a:xfrm>
          <a:prstGeom prst="rect">
            <a:avLst/>
          </a:prstGeom>
        </p:spPr>
      </p:pic>
      <p:sp>
        <p:nvSpPr>
          <p:cNvPr id="22" name="Rectangle 2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27682BE-CD04-4D70-801B-0E61739B2D33}"/>
              </a:ext>
            </a:extLst>
          </p:cNvPr>
          <p:cNvSpPr>
            <a:spLocks noGrp="1"/>
          </p:cNvSpPr>
          <p:nvPr>
            <p:ph type="title"/>
          </p:nvPr>
        </p:nvSpPr>
        <p:spPr>
          <a:xfrm>
            <a:off x="8296275" y="1419225"/>
            <a:ext cx="3081576" cy="2085869"/>
          </a:xfrm>
        </p:spPr>
        <p:txBody>
          <a:bodyPr vert="horz" lIns="91440" tIns="45720" rIns="91440" bIns="45720" rtlCol="0" anchor="b">
            <a:normAutofit/>
          </a:bodyPr>
          <a:lstStyle/>
          <a:p>
            <a:pPr>
              <a:lnSpc>
                <a:spcPct val="90000"/>
              </a:lnSpc>
            </a:pPr>
            <a:r>
              <a:rPr lang="en-US" sz="3100">
                <a:solidFill>
                  <a:srgbClr val="FFFFFF"/>
                </a:solidFill>
              </a:rPr>
              <a:t>Overall system architecture diagram</a:t>
            </a:r>
          </a:p>
        </p:txBody>
      </p:sp>
      <p:grpSp>
        <p:nvGrpSpPr>
          <p:cNvPr id="24" name="Group 2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25" name="Rectangle 2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377089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gital Numbers">
            <a:extLst>
              <a:ext uri="{FF2B5EF4-FFF2-40B4-BE49-F238E27FC236}">
                <a16:creationId xmlns:a16="http://schemas.microsoft.com/office/drawing/2014/main" id="{A21EA617-6D48-425F-97A8-7FEC82C8F40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2189" r="9642" b="1"/>
          <a:stretch/>
        </p:blipFill>
        <p:spPr>
          <a:xfrm>
            <a:off x="446534" y="723899"/>
            <a:ext cx="7498616" cy="5676901"/>
          </a:xfrm>
          <a:prstGeom prst="rect">
            <a:avLst/>
          </a:prstGeom>
        </p:spPr>
      </p:pic>
      <p:sp>
        <p:nvSpPr>
          <p:cNvPr id="12" name="Rectangle 1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F87E73C-2B1A-4602-BFBE-CFE1E55D9B38}"/>
              </a:ext>
            </a:extLst>
          </p:cNvPr>
          <p:cNvSpPr>
            <a:spLocks noGrp="1"/>
          </p:cNvSpPr>
          <p:nvPr>
            <p:ph type="ctrTitle"/>
          </p:nvPr>
        </p:nvSpPr>
        <p:spPr>
          <a:xfrm>
            <a:off x="8296275" y="1419226"/>
            <a:ext cx="3081576" cy="1746762"/>
          </a:xfrm>
        </p:spPr>
        <p:txBody>
          <a:bodyPr>
            <a:normAutofit/>
          </a:bodyPr>
          <a:lstStyle/>
          <a:p>
            <a:r>
              <a:rPr lang="en-US">
                <a:solidFill>
                  <a:srgbClr val="FFFFFF"/>
                </a:solidFill>
              </a:rPr>
              <a:t>Thank You</a:t>
            </a:r>
          </a:p>
        </p:txBody>
      </p:sp>
      <p:sp>
        <p:nvSpPr>
          <p:cNvPr id="3" name="Subtitle 2">
            <a:extLst>
              <a:ext uri="{FF2B5EF4-FFF2-40B4-BE49-F238E27FC236}">
                <a16:creationId xmlns:a16="http://schemas.microsoft.com/office/drawing/2014/main" id="{A9CB511D-EA45-4336-847C-1252667143B5}"/>
              </a:ext>
            </a:extLst>
          </p:cNvPr>
          <p:cNvSpPr>
            <a:spLocks noGrp="1"/>
          </p:cNvSpPr>
          <p:nvPr>
            <p:ph type="subTitle" idx="1"/>
          </p:nvPr>
        </p:nvSpPr>
        <p:spPr>
          <a:xfrm>
            <a:off x="8296275" y="3505095"/>
            <a:ext cx="3081576" cy="2629006"/>
          </a:xfrm>
        </p:spPr>
        <p:txBody>
          <a:bodyPr>
            <a:normAutofit/>
          </a:bodyPr>
          <a:lstStyle/>
          <a:p>
            <a:endParaRPr lang="en-US">
              <a:solidFill>
                <a:schemeClr val="bg2"/>
              </a:solidFill>
            </a:endParaRPr>
          </a:p>
          <a:p>
            <a:endParaRPr lang="en-US">
              <a:solidFill>
                <a:schemeClr val="bg2"/>
              </a:solidFill>
            </a:endParaRPr>
          </a:p>
          <a:p>
            <a:endParaRPr lang="en-US">
              <a:solidFill>
                <a:schemeClr val="bg2"/>
              </a:solidFill>
            </a:endParaRPr>
          </a:p>
        </p:txBody>
      </p:sp>
      <p:grpSp>
        <p:nvGrpSpPr>
          <p:cNvPr id="14" name="Group 1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5013474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 name="Rectangle 8">
            <a:extLst>
              <a:ext uri="{FF2B5EF4-FFF2-40B4-BE49-F238E27FC236}">
                <a16:creationId xmlns:a16="http://schemas.microsoft.com/office/drawing/2014/main" id="{48E96387-12F1-45E4-9322-ABBF2EE040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7" name="Rectangle 10">
            <a:extLst>
              <a:ext uri="{FF2B5EF4-FFF2-40B4-BE49-F238E27FC236}">
                <a16:creationId xmlns:a16="http://schemas.microsoft.com/office/drawing/2014/main" id="{A9F421DD-DE4E-4547-A904-3F80E25E3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8" name="Rectangle 12">
            <a:extLst>
              <a:ext uri="{FF2B5EF4-FFF2-40B4-BE49-F238E27FC236}">
                <a16:creationId xmlns:a16="http://schemas.microsoft.com/office/drawing/2014/main" id="{09985DEC-1215-4209-9708-B45CC97740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14">
            <a:extLst>
              <a:ext uri="{FF2B5EF4-FFF2-40B4-BE49-F238E27FC236}">
                <a16:creationId xmlns:a16="http://schemas.microsoft.com/office/drawing/2014/main" id="{90EB7086-616E-4D44-94BE-D0F7635617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12" name="Rectangle 16">
            <a:extLst>
              <a:ext uri="{FF2B5EF4-FFF2-40B4-BE49-F238E27FC236}">
                <a16:creationId xmlns:a16="http://schemas.microsoft.com/office/drawing/2014/main" id="{A56981F2-287B-4FF9-ADF9-BA62CF2DBF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23900"/>
            <a:ext cx="12192000" cy="61341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A91987-BCAF-42EE-AC4D-E952DC98421F}"/>
              </a:ext>
            </a:extLst>
          </p:cNvPr>
          <p:cNvSpPr>
            <a:spLocks noGrp="1"/>
          </p:cNvSpPr>
          <p:nvPr>
            <p:ph type="title"/>
          </p:nvPr>
        </p:nvSpPr>
        <p:spPr>
          <a:xfrm>
            <a:off x="588027" y="892250"/>
            <a:ext cx="11265691" cy="1065471"/>
          </a:xfrm>
        </p:spPr>
        <p:txBody>
          <a:bodyPr vert="horz" lIns="91440" tIns="45720" rIns="91440" bIns="45720" rtlCol="0" anchor="b">
            <a:normAutofit/>
          </a:bodyPr>
          <a:lstStyle/>
          <a:p>
            <a:r>
              <a:rPr lang="en-US" sz="3600">
                <a:solidFill>
                  <a:schemeClr val="accent1"/>
                </a:solidFill>
              </a:rPr>
              <a:t>Submitted by:                           guide:  dr.ashwin</a:t>
            </a:r>
          </a:p>
        </p:txBody>
      </p:sp>
      <p:graphicFrame>
        <p:nvGraphicFramePr>
          <p:cNvPr id="4" name="Diagram 3">
            <a:extLst>
              <a:ext uri="{FF2B5EF4-FFF2-40B4-BE49-F238E27FC236}">
                <a16:creationId xmlns:a16="http://schemas.microsoft.com/office/drawing/2014/main" id="{00F183E3-3C7C-484D-8BD8-6DD6373922B7}"/>
              </a:ext>
            </a:extLst>
          </p:cNvPr>
          <p:cNvGraphicFramePr/>
          <p:nvPr/>
        </p:nvGraphicFramePr>
        <p:xfrm>
          <a:off x="581192" y="2180496"/>
          <a:ext cx="11029615" cy="36783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080961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DBE23-D353-4466-A587-5EE65639094C}"/>
              </a:ext>
            </a:extLst>
          </p:cNvPr>
          <p:cNvSpPr>
            <a:spLocks noGrp="1"/>
          </p:cNvSpPr>
          <p:nvPr>
            <p:ph type="title"/>
          </p:nvPr>
        </p:nvSpPr>
        <p:spPr/>
        <p:txBody>
          <a:bodyPr/>
          <a:lstStyle/>
          <a:p>
            <a:r>
              <a:rPr lang="en-US"/>
              <a:t>Introduction</a:t>
            </a:r>
          </a:p>
        </p:txBody>
      </p:sp>
      <p:sp>
        <p:nvSpPr>
          <p:cNvPr id="3" name="Content Placeholder 2">
            <a:extLst>
              <a:ext uri="{FF2B5EF4-FFF2-40B4-BE49-F238E27FC236}">
                <a16:creationId xmlns:a16="http://schemas.microsoft.com/office/drawing/2014/main" id="{505D72F2-D720-4393-A6FF-F0E9C534E1BE}"/>
              </a:ext>
            </a:extLst>
          </p:cNvPr>
          <p:cNvSpPr>
            <a:spLocks noGrp="1"/>
          </p:cNvSpPr>
          <p:nvPr>
            <p:ph idx="1"/>
          </p:nvPr>
        </p:nvSpPr>
        <p:spPr/>
        <p:txBody>
          <a:bodyPr/>
          <a:lstStyle/>
          <a:p>
            <a:pPr marL="305435" indent="-305435">
              <a:buFont typeface="Arial" panose="05020102010507070707" pitchFamily="18" charset="2"/>
              <a:buChar char="•"/>
            </a:pPr>
            <a:r>
              <a:rPr lang="en-US">
                <a:ea typeface="+mn-lt"/>
                <a:cs typeface="+mn-lt"/>
              </a:rPr>
              <a:t>Games have become an integral part of everyday life for many people. A traditional game often presents a situation where players engage in an artificial conflict, defined by rules and results in a quantifiable outcome.</a:t>
            </a:r>
          </a:p>
          <a:p>
            <a:pPr marL="305435" indent="-305435">
              <a:buFont typeface="Arial" panose="05020102010507070707" pitchFamily="18" charset="2"/>
              <a:buChar char="•"/>
            </a:pPr>
            <a:r>
              <a:rPr lang="en-US">
                <a:ea typeface="+mn-lt"/>
                <a:cs typeface="+mn-lt"/>
              </a:rPr>
              <a:t>The racing game is a contemporary video game, and its objective is to offer the player a challenging and enjoyable experience in a car race against a game-controlled car.</a:t>
            </a:r>
          </a:p>
          <a:p>
            <a:pPr marL="305435" indent="-305435">
              <a:buFont typeface="Arial" panose="05020102010507070707" pitchFamily="18" charset="2"/>
              <a:buChar char="•"/>
            </a:pPr>
            <a:endParaRPr lang="en-US"/>
          </a:p>
          <a:p>
            <a:pPr marL="305435" indent="-305435">
              <a:buFont typeface="Arial" panose="05020102010507070707" pitchFamily="18" charset="2"/>
              <a:buChar char="•"/>
            </a:pPr>
            <a:endParaRPr lang="en-US"/>
          </a:p>
          <a:p>
            <a:pPr marL="305435" indent="-305435">
              <a:buFont typeface="Arial" panose="05020102010507070707" pitchFamily="18" charset="2"/>
              <a:buChar char="•"/>
            </a:pPr>
            <a:endParaRPr lang="en-US"/>
          </a:p>
          <a:p>
            <a:pPr marL="305435" indent="-305435">
              <a:buFont typeface="Arial" panose="05020102010507070707" pitchFamily="18" charset="2"/>
              <a:buChar char="•"/>
            </a:pPr>
            <a:endParaRPr lang="en-US"/>
          </a:p>
          <a:p>
            <a:pPr marL="305435" indent="-305435">
              <a:buFont typeface="Arial" panose="05020102010507070707" pitchFamily="18" charset="2"/>
              <a:buChar char="•"/>
            </a:pPr>
            <a:endParaRPr lang="en-US"/>
          </a:p>
          <a:p>
            <a:pPr marL="305435" indent="-305435">
              <a:buFont typeface="Arial" panose="05020102010507070707" pitchFamily="18" charset="2"/>
              <a:buChar char="•"/>
            </a:pPr>
            <a:endParaRPr lang="en-US"/>
          </a:p>
        </p:txBody>
      </p:sp>
      <p:pic>
        <p:nvPicPr>
          <p:cNvPr id="4" name="Picture 4">
            <a:extLst>
              <a:ext uri="{FF2B5EF4-FFF2-40B4-BE49-F238E27FC236}">
                <a16:creationId xmlns:a16="http://schemas.microsoft.com/office/drawing/2014/main" id="{94D00C82-C485-4A10-A654-B8C862909118}"/>
              </a:ext>
            </a:extLst>
          </p:cNvPr>
          <p:cNvPicPr>
            <a:picLocks noChangeAspect="1"/>
          </p:cNvPicPr>
          <p:nvPr/>
        </p:nvPicPr>
        <p:blipFill>
          <a:blip r:embed="rId2"/>
          <a:stretch>
            <a:fillRect/>
          </a:stretch>
        </p:blipFill>
        <p:spPr>
          <a:xfrm>
            <a:off x="923925" y="3592382"/>
            <a:ext cx="4642980" cy="2348064"/>
          </a:xfrm>
          <a:prstGeom prst="rect">
            <a:avLst/>
          </a:prstGeom>
        </p:spPr>
      </p:pic>
      <p:pic>
        <p:nvPicPr>
          <p:cNvPr id="5" name="Picture 5" descr="A picture containing road, outdoor, grass, riding&#10;&#10;Description automatically generated">
            <a:extLst>
              <a:ext uri="{FF2B5EF4-FFF2-40B4-BE49-F238E27FC236}">
                <a16:creationId xmlns:a16="http://schemas.microsoft.com/office/drawing/2014/main" id="{23EF5C81-8DEE-421E-A684-67451ECE8B11}"/>
              </a:ext>
            </a:extLst>
          </p:cNvPr>
          <p:cNvPicPr>
            <a:picLocks noChangeAspect="1"/>
          </p:cNvPicPr>
          <p:nvPr/>
        </p:nvPicPr>
        <p:blipFill>
          <a:blip r:embed="rId3"/>
          <a:stretch>
            <a:fillRect/>
          </a:stretch>
        </p:blipFill>
        <p:spPr>
          <a:xfrm>
            <a:off x="6191250" y="3433034"/>
            <a:ext cx="5010150" cy="2506532"/>
          </a:xfrm>
          <a:prstGeom prst="rect">
            <a:avLst/>
          </a:prstGeom>
        </p:spPr>
      </p:pic>
    </p:spTree>
    <p:extLst>
      <p:ext uri="{BB962C8B-B14F-4D97-AF65-F5344CB8AC3E}">
        <p14:creationId xmlns:p14="http://schemas.microsoft.com/office/powerpoint/2010/main" val="928135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A6260-9CAD-47B8-8675-F1A84498DB07}"/>
              </a:ext>
            </a:extLst>
          </p:cNvPr>
          <p:cNvSpPr>
            <a:spLocks noGrp="1"/>
          </p:cNvSpPr>
          <p:nvPr>
            <p:ph type="title"/>
          </p:nvPr>
        </p:nvSpPr>
        <p:spPr/>
        <p:txBody>
          <a:bodyPr/>
          <a:lstStyle/>
          <a:p>
            <a:r>
              <a:rPr lang="en-US"/>
              <a:t>Existing work with limitations</a:t>
            </a:r>
          </a:p>
        </p:txBody>
      </p:sp>
      <p:sp>
        <p:nvSpPr>
          <p:cNvPr id="3" name="Content Placeholder 2">
            <a:extLst>
              <a:ext uri="{FF2B5EF4-FFF2-40B4-BE49-F238E27FC236}">
                <a16:creationId xmlns:a16="http://schemas.microsoft.com/office/drawing/2014/main" id="{D71BAF1B-6CA6-4E49-85D6-6A3A9D6D1DEA}"/>
              </a:ext>
            </a:extLst>
          </p:cNvPr>
          <p:cNvSpPr>
            <a:spLocks noGrp="1"/>
          </p:cNvSpPr>
          <p:nvPr>
            <p:ph idx="1"/>
          </p:nvPr>
        </p:nvSpPr>
        <p:spPr/>
        <p:txBody>
          <a:bodyPr/>
          <a:lstStyle/>
          <a:p>
            <a:pPr marL="305435" indent="-305435"/>
            <a:r>
              <a:rPr lang="en-US"/>
              <a:t>Today there are numerous racing games that uses the technology of artificial intelligence in the racing bots in the game.</a:t>
            </a:r>
          </a:p>
          <a:p>
            <a:pPr marL="305435" indent="-305435"/>
            <a:r>
              <a:rPr lang="en-US"/>
              <a:t>Traditionally, hard-coded methods such as state machines, rule bases systems, and scripting are used for AI in commercial games. The problem with these methods is that they are static, can be hard to expand, and time is needed to hand tune parameters.</a:t>
            </a:r>
          </a:p>
          <a:p>
            <a:pPr marL="305435" indent="-305435"/>
            <a:r>
              <a:rPr lang="en-US"/>
              <a:t>All AI bots are all the same due to which the real time players gets bored playing the same game again and again. As such it seems that the bots are not interactive with the players. </a:t>
            </a:r>
          </a:p>
          <a:p>
            <a:pPr marL="305435" indent="-305435"/>
            <a:r>
              <a:rPr lang="en-US"/>
              <a:t>Some of the racing games available nowadays are Need for speed(NFS), Forza horizon, real racing etc.</a:t>
            </a:r>
          </a:p>
          <a:p>
            <a:pPr marL="305435" indent="-305435"/>
            <a:endParaRPr lang="en-US"/>
          </a:p>
        </p:txBody>
      </p:sp>
    </p:spTree>
    <p:extLst>
      <p:ext uri="{BB962C8B-B14F-4D97-AF65-F5344CB8AC3E}">
        <p14:creationId xmlns:p14="http://schemas.microsoft.com/office/powerpoint/2010/main" val="518850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F2D39-C277-4933-B2B7-1E669A7DA0DB}"/>
              </a:ext>
            </a:extLst>
          </p:cNvPr>
          <p:cNvSpPr>
            <a:spLocks noGrp="1"/>
          </p:cNvSpPr>
          <p:nvPr>
            <p:ph type="title"/>
          </p:nvPr>
        </p:nvSpPr>
        <p:spPr/>
        <p:txBody>
          <a:bodyPr/>
          <a:lstStyle/>
          <a:p>
            <a:r>
              <a:rPr lang="en-US"/>
              <a:t>Novelty of the project</a:t>
            </a:r>
          </a:p>
        </p:txBody>
      </p:sp>
      <p:sp>
        <p:nvSpPr>
          <p:cNvPr id="3" name="Content Placeholder 2">
            <a:extLst>
              <a:ext uri="{FF2B5EF4-FFF2-40B4-BE49-F238E27FC236}">
                <a16:creationId xmlns:a16="http://schemas.microsoft.com/office/drawing/2014/main" id="{157F004C-787C-4576-BD5E-2746C82B1D6E}"/>
              </a:ext>
            </a:extLst>
          </p:cNvPr>
          <p:cNvSpPr>
            <a:spLocks noGrp="1"/>
          </p:cNvSpPr>
          <p:nvPr>
            <p:ph idx="1"/>
          </p:nvPr>
        </p:nvSpPr>
        <p:spPr>
          <a:xfrm>
            <a:off x="581192" y="2010049"/>
            <a:ext cx="11029615" cy="3678303"/>
          </a:xfrm>
        </p:spPr>
        <p:txBody>
          <a:bodyPr/>
          <a:lstStyle/>
          <a:p>
            <a:pPr marL="285750" indent="-285750"/>
            <a:r>
              <a:rPr lang="en-US"/>
              <a:t>Usually the AI implementation in games is static i.e. the bot does not interact with player.</a:t>
            </a:r>
          </a:p>
          <a:p>
            <a:pPr marL="285750" indent="-285750"/>
            <a:r>
              <a:rPr lang="en-US"/>
              <a:t>The implementation here is dynamic i.e. its difficulty level will change during the gameplay because of its interaction with the player.</a:t>
            </a:r>
          </a:p>
          <a:p>
            <a:pPr marL="285750" indent="-285750"/>
            <a:r>
              <a:rPr lang="en-US"/>
              <a:t>Usually the game pre determines the difficulty level based on the input give by the player and it remains constant throughout the game until and unless changed explicitly by the user whereas here the difficulty of the game will be changing throughout the game by assessing the skills of the player during gameplay.</a:t>
            </a:r>
          </a:p>
          <a:p>
            <a:pPr marL="285750" indent="-285750"/>
            <a:endParaRPr lang="en-US"/>
          </a:p>
          <a:p>
            <a:pPr marL="610235" lvl="1" indent="-285750"/>
            <a:endParaRPr lang="en-US"/>
          </a:p>
        </p:txBody>
      </p:sp>
    </p:spTree>
    <p:extLst>
      <p:ext uri="{BB962C8B-B14F-4D97-AF65-F5344CB8AC3E}">
        <p14:creationId xmlns:p14="http://schemas.microsoft.com/office/powerpoint/2010/main" val="29864865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6" descr="A close up of text on a white background&#10;&#10;Description automatically generated">
            <a:extLst>
              <a:ext uri="{FF2B5EF4-FFF2-40B4-BE49-F238E27FC236}">
                <a16:creationId xmlns:a16="http://schemas.microsoft.com/office/drawing/2014/main" id="{5A5AC45E-95A7-4312-961F-83CADE4FFD43}"/>
              </a:ext>
            </a:extLst>
          </p:cNvPr>
          <p:cNvPicPr>
            <a:picLocks noChangeAspect="1"/>
          </p:cNvPicPr>
          <p:nvPr/>
        </p:nvPicPr>
        <p:blipFill rotWithShape="1">
          <a:blip r:embed="rId2"/>
          <a:srcRect l="1291" r="-3" b="-3"/>
          <a:stretch/>
        </p:blipFill>
        <p:spPr>
          <a:xfrm>
            <a:off x="20" y="10"/>
            <a:ext cx="4578252" cy="2608947"/>
          </a:xfrm>
          <a:prstGeom prst="rect">
            <a:avLst/>
          </a:prstGeom>
        </p:spPr>
      </p:pic>
      <p:sp>
        <p:nvSpPr>
          <p:cNvPr id="34" name="Rectangle 33">
            <a:extLst>
              <a:ext uri="{FF2B5EF4-FFF2-40B4-BE49-F238E27FC236}">
                <a16:creationId xmlns:a16="http://schemas.microsoft.com/office/drawing/2014/main" id="{6C44DDCC-C10C-4075-9F45-FA0F08EA9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06" y="0"/>
            <a:ext cx="7571045" cy="6858000"/>
          </a:xfrm>
          <a:prstGeom prst="rect">
            <a:avLst/>
          </a:prstGeom>
          <a:solidFill>
            <a:schemeClr val="accent1"/>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F418E432-6257-42E1-BAA3-BCD650312273}"/>
              </a:ext>
            </a:extLst>
          </p:cNvPr>
          <p:cNvSpPr>
            <a:spLocks noGrp="1"/>
          </p:cNvSpPr>
          <p:nvPr>
            <p:ph type="title"/>
          </p:nvPr>
        </p:nvSpPr>
        <p:spPr>
          <a:xfrm>
            <a:off x="5204707" y="457280"/>
            <a:ext cx="6400367" cy="1431399"/>
          </a:xfrm>
        </p:spPr>
        <p:txBody>
          <a:bodyPr anchor="ctr">
            <a:normAutofit/>
          </a:bodyPr>
          <a:lstStyle/>
          <a:p>
            <a:r>
              <a:rPr lang="en-US"/>
              <a:t>Proposed work</a:t>
            </a:r>
          </a:p>
        </p:txBody>
      </p:sp>
      <p:pic>
        <p:nvPicPr>
          <p:cNvPr id="7" name="Picture 7">
            <a:extLst>
              <a:ext uri="{FF2B5EF4-FFF2-40B4-BE49-F238E27FC236}">
                <a16:creationId xmlns:a16="http://schemas.microsoft.com/office/drawing/2014/main" id="{94B2442F-9D7B-4748-A270-A60844ECC6F5}"/>
              </a:ext>
            </a:extLst>
          </p:cNvPr>
          <p:cNvPicPr>
            <a:picLocks noChangeAspect="1"/>
          </p:cNvPicPr>
          <p:nvPr/>
        </p:nvPicPr>
        <p:blipFill rotWithShape="1">
          <a:blip r:embed="rId3"/>
          <a:srcRect l="4513" r="11778" b="2"/>
          <a:stretch/>
        </p:blipFill>
        <p:spPr>
          <a:xfrm>
            <a:off x="20" y="2608956"/>
            <a:ext cx="4560179" cy="4249043"/>
          </a:xfrm>
          <a:prstGeom prst="rect">
            <a:avLst/>
          </a:prstGeom>
        </p:spPr>
      </p:pic>
      <p:sp>
        <p:nvSpPr>
          <p:cNvPr id="36" name="Rectangle 35">
            <a:extLst>
              <a:ext uri="{FF2B5EF4-FFF2-40B4-BE49-F238E27FC236}">
                <a16:creationId xmlns:a16="http://schemas.microsoft.com/office/drawing/2014/main" id="{3620FE85-AFE2-4056-ACA1-568599FAD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0517" y="-460"/>
            <a:ext cx="9144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6E77708F-73DD-4DD9-9489-B7F7C88F4C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9" y="2560620"/>
            <a:ext cx="4581144" cy="914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03890041-237C-4781-A65C-FF5E00F0A5EB}"/>
              </a:ext>
            </a:extLst>
          </p:cNvPr>
          <p:cNvSpPr>
            <a:spLocks noGrp="1"/>
          </p:cNvSpPr>
          <p:nvPr>
            <p:ph idx="1"/>
          </p:nvPr>
        </p:nvSpPr>
        <p:spPr>
          <a:xfrm>
            <a:off x="5207590" y="2194526"/>
            <a:ext cx="6397545" cy="4180873"/>
          </a:xfrm>
        </p:spPr>
        <p:txBody>
          <a:bodyPr>
            <a:normAutofit/>
          </a:bodyPr>
          <a:lstStyle/>
          <a:p>
            <a:pPr marL="305435" indent="-305435"/>
            <a:r>
              <a:rPr lang="en-US" dirty="0">
                <a:solidFill>
                  <a:schemeClr val="bg1"/>
                </a:solidFill>
              </a:rPr>
              <a:t>Using blender to create models of the assets required throughout the game I.e. cars, race tracks, roads etc.</a:t>
            </a:r>
          </a:p>
          <a:p>
            <a:pPr marL="305435" indent="-305435"/>
            <a:r>
              <a:rPr lang="en-US" dirty="0">
                <a:solidFill>
                  <a:schemeClr val="bg1"/>
                </a:solidFill>
              </a:rPr>
              <a:t>Using unreal engine as the game engine which should also provide us with a physics and rendering engine.</a:t>
            </a:r>
          </a:p>
          <a:p>
            <a:pPr marL="305435" indent="-305435"/>
            <a:r>
              <a:rPr lang="en-US" dirty="0">
                <a:solidFill>
                  <a:schemeClr val="bg1"/>
                </a:solidFill>
              </a:rPr>
              <a:t>Programming of game mechanics in C++ using Microsoft visual studio.</a:t>
            </a:r>
          </a:p>
          <a:p>
            <a:pPr marL="305435" indent="-305435"/>
            <a:r>
              <a:rPr lang="en-US" dirty="0">
                <a:solidFill>
                  <a:schemeClr val="bg1"/>
                </a:solidFill>
              </a:rPr>
              <a:t>Using tensor flow python library for development of game AI.</a:t>
            </a:r>
          </a:p>
          <a:p>
            <a:pPr marL="305435" indent="-305435"/>
            <a:r>
              <a:rPr lang="en-US" dirty="0">
                <a:solidFill>
                  <a:schemeClr val="bg1"/>
                </a:solidFill>
              </a:rPr>
              <a:t>Initial training of the game AI.</a:t>
            </a:r>
          </a:p>
        </p:txBody>
      </p:sp>
    </p:spTree>
    <p:extLst>
      <p:ext uri="{BB962C8B-B14F-4D97-AF65-F5344CB8AC3E}">
        <p14:creationId xmlns:p14="http://schemas.microsoft.com/office/powerpoint/2010/main" val="2592122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close up of a road&#10;&#10;Description automatically generated">
            <a:extLst>
              <a:ext uri="{FF2B5EF4-FFF2-40B4-BE49-F238E27FC236}">
                <a16:creationId xmlns:a16="http://schemas.microsoft.com/office/drawing/2014/main" id="{B0D9E284-7CF4-4ECE-BC28-D4A5396A76BF}"/>
              </a:ext>
            </a:extLst>
          </p:cNvPr>
          <p:cNvPicPr>
            <a:picLocks noChangeAspect="1"/>
          </p:cNvPicPr>
          <p:nvPr/>
        </p:nvPicPr>
        <p:blipFill rotWithShape="1">
          <a:blip r:embed="rId2"/>
          <a:srcRect r="11979" b="-3"/>
          <a:stretch/>
        </p:blipFill>
        <p:spPr>
          <a:xfrm>
            <a:off x="20" y="10"/>
            <a:ext cx="4578252" cy="2608947"/>
          </a:xfrm>
          <a:prstGeom prst="rect">
            <a:avLst/>
          </a:prstGeom>
        </p:spPr>
      </p:pic>
      <p:sp>
        <p:nvSpPr>
          <p:cNvPr id="10" name="Rectangle 9">
            <a:extLst>
              <a:ext uri="{FF2B5EF4-FFF2-40B4-BE49-F238E27FC236}">
                <a16:creationId xmlns:a16="http://schemas.microsoft.com/office/drawing/2014/main" id="{6C44DDCC-C10C-4075-9F45-FA0F08EA9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06" y="0"/>
            <a:ext cx="7571045" cy="6858000"/>
          </a:xfrm>
          <a:prstGeom prst="rect">
            <a:avLst/>
          </a:prstGeom>
          <a:solidFill>
            <a:schemeClr val="accent1"/>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9ADA95F1-66E9-44FC-B44F-3B20B9B6E3FF}"/>
              </a:ext>
            </a:extLst>
          </p:cNvPr>
          <p:cNvSpPr>
            <a:spLocks noGrp="1"/>
          </p:cNvSpPr>
          <p:nvPr>
            <p:ph type="title"/>
          </p:nvPr>
        </p:nvSpPr>
        <p:spPr>
          <a:xfrm>
            <a:off x="5204707" y="457280"/>
            <a:ext cx="6400367" cy="1431399"/>
          </a:xfrm>
        </p:spPr>
        <p:txBody>
          <a:bodyPr anchor="ctr">
            <a:normAutofit/>
          </a:bodyPr>
          <a:lstStyle/>
          <a:p>
            <a:r>
              <a:rPr lang="en-US"/>
              <a:t>methodology</a:t>
            </a:r>
          </a:p>
        </p:txBody>
      </p:sp>
      <p:pic>
        <p:nvPicPr>
          <p:cNvPr id="5" name="Picture 5" descr="A close up of a busy city street&#10;&#10;Description automatically generated">
            <a:extLst>
              <a:ext uri="{FF2B5EF4-FFF2-40B4-BE49-F238E27FC236}">
                <a16:creationId xmlns:a16="http://schemas.microsoft.com/office/drawing/2014/main" id="{BA7D474E-A1BC-4C69-A7A7-07A97A83A1E6}"/>
              </a:ext>
            </a:extLst>
          </p:cNvPr>
          <p:cNvPicPr>
            <a:picLocks noChangeAspect="1"/>
          </p:cNvPicPr>
          <p:nvPr/>
        </p:nvPicPr>
        <p:blipFill rotWithShape="1">
          <a:blip r:embed="rId3"/>
          <a:srcRect l="11331" r="17252" b="1"/>
          <a:stretch/>
        </p:blipFill>
        <p:spPr>
          <a:xfrm>
            <a:off x="20" y="2608956"/>
            <a:ext cx="4560179" cy="4249043"/>
          </a:xfrm>
          <a:prstGeom prst="rect">
            <a:avLst/>
          </a:prstGeom>
        </p:spPr>
      </p:pic>
      <p:sp>
        <p:nvSpPr>
          <p:cNvPr id="12" name="Rectangle 11">
            <a:extLst>
              <a:ext uri="{FF2B5EF4-FFF2-40B4-BE49-F238E27FC236}">
                <a16:creationId xmlns:a16="http://schemas.microsoft.com/office/drawing/2014/main" id="{3620FE85-AFE2-4056-ACA1-568599FADA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0517" y="-460"/>
            <a:ext cx="9144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E77708F-73DD-4DD9-9489-B7F7C88F4C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9" y="2560620"/>
            <a:ext cx="4581144" cy="9144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C359D63E-2829-4E34-9CA7-CC1507CC03CC}"/>
              </a:ext>
            </a:extLst>
          </p:cNvPr>
          <p:cNvSpPr>
            <a:spLocks noGrp="1"/>
          </p:cNvSpPr>
          <p:nvPr>
            <p:ph idx="1"/>
          </p:nvPr>
        </p:nvSpPr>
        <p:spPr>
          <a:xfrm>
            <a:off x="5207590" y="2194526"/>
            <a:ext cx="6397545" cy="4180873"/>
          </a:xfrm>
        </p:spPr>
        <p:txBody>
          <a:bodyPr>
            <a:normAutofit/>
          </a:bodyPr>
          <a:lstStyle/>
          <a:p>
            <a:pPr marL="305435" indent="-305435">
              <a:lnSpc>
                <a:spcPct val="90000"/>
              </a:lnSpc>
            </a:pPr>
            <a:r>
              <a:rPr lang="en-US">
                <a:solidFill>
                  <a:schemeClr val="bg1"/>
                </a:solidFill>
              </a:rPr>
              <a:t>The enemy AI will keep track of the constant changing of race course and obstacles.</a:t>
            </a:r>
          </a:p>
          <a:p>
            <a:pPr marL="305435" indent="-305435">
              <a:lnSpc>
                <a:spcPct val="90000"/>
              </a:lnSpc>
            </a:pPr>
            <a:r>
              <a:rPr lang="en-US">
                <a:solidFill>
                  <a:schemeClr val="bg1"/>
                </a:solidFill>
              </a:rPr>
              <a:t>The enemy AI will change its course of action by analyzing the actions performed by human player</a:t>
            </a:r>
          </a:p>
          <a:p>
            <a:pPr marL="305435" indent="-305435">
              <a:lnSpc>
                <a:spcPct val="90000"/>
              </a:lnSpc>
            </a:pPr>
            <a:r>
              <a:rPr lang="en-US">
                <a:solidFill>
                  <a:schemeClr val="bg1"/>
                </a:solidFill>
              </a:rPr>
              <a:t>The enemy AI will interact with the environment and human player to give an immersive experience</a:t>
            </a:r>
          </a:p>
          <a:p>
            <a:pPr marL="305435" indent="-305435">
              <a:lnSpc>
                <a:spcPct val="90000"/>
              </a:lnSpc>
            </a:pPr>
            <a:endParaRPr lang="en-US">
              <a:solidFill>
                <a:schemeClr val="bg1"/>
              </a:solidFill>
            </a:endParaRPr>
          </a:p>
          <a:p>
            <a:pPr marL="305435" indent="-305435">
              <a:lnSpc>
                <a:spcPct val="90000"/>
              </a:lnSpc>
            </a:pPr>
            <a:endParaRPr lang="en-US">
              <a:solidFill>
                <a:schemeClr val="bg1"/>
              </a:solidFill>
            </a:endParaRPr>
          </a:p>
          <a:p>
            <a:pPr marL="305435" indent="-305435">
              <a:lnSpc>
                <a:spcPct val="90000"/>
              </a:lnSpc>
            </a:pPr>
            <a:endParaRPr lang="en-US">
              <a:solidFill>
                <a:schemeClr val="bg1"/>
              </a:solidFill>
            </a:endParaRPr>
          </a:p>
          <a:p>
            <a:pPr marL="305435" indent="-305435">
              <a:lnSpc>
                <a:spcPct val="90000"/>
              </a:lnSpc>
            </a:pPr>
            <a:endParaRPr lang="en-US">
              <a:solidFill>
                <a:schemeClr val="bg1"/>
              </a:solidFill>
            </a:endParaRPr>
          </a:p>
          <a:p>
            <a:pPr marL="305435" indent="-305435">
              <a:lnSpc>
                <a:spcPct val="90000"/>
              </a:lnSpc>
            </a:pPr>
            <a:endParaRPr lang="en-US">
              <a:solidFill>
                <a:schemeClr val="bg1"/>
              </a:solidFill>
            </a:endParaRPr>
          </a:p>
          <a:p>
            <a:pPr marL="0" indent="0">
              <a:lnSpc>
                <a:spcPct val="90000"/>
              </a:lnSpc>
              <a:buNone/>
            </a:pPr>
            <a:r>
              <a:rPr lang="en-US">
                <a:solidFill>
                  <a:schemeClr val="bg1"/>
                </a:solidFill>
              </a:rPr>
              <a:t>  </a:t>
            </a:r>
          </a:p>
        </p:txBody>
      </p:sp>
    </p:spTree>
    <p:extLst>
      <p:ext uri="{BB962C8B-B14F-4D97-AF65-F5344CB8AC3E}">
        <p14:creationId xmlns:p14="http://schemas.microsoft.com/office/powerpoint/2010/main" val="2444271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325A0672-A00B-4963-A6A1-170BBE229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96B96D-73CA-40A3-990B-7157ECC8EEED}"/>
              </a:ext>
            </a:extLst>
          </p:cNvPr>
          <p:cNvSpPr>
            <a:spLocks noGrp="1"/>
          </p:cNvSpPr>
          <p:nvPr>
            <p:ph type="title"/>
          </p:nvPr>
        </p:nvSpPr>
        <p:spPr>
          <a:xfrm>
            <a:off x="581192" y="702156"/>
            <a:ext cx="7225075" cy="1013800"/>
          </a:xfrm>
        </p:spPr>
        <p:txBody>
          <a:bodyPr>
            <a:normAutofit/>
          </a:bodyPr>
          <a:lstStyle/>
          <a:p>
            <a:r>
              <a:rPr lang="en-US" b="1">
                <a:solidFill>
                  <a:schemeClr val="accent1"/>
                </a:solidFill>
              </a:rPr>
              <a:t>Real-Time usage</a:t>
            </a:r>
          </a:p>
          <a:p>
            <a:endParaRPr lang="en-US">
              <a:solidFill>
                <a:schemeClr val="accent1"/>
              </a:solidFill>
            </a:endParaRPr>
          </a:p>
        </p:txBody>
      </p:sp>
      <p:grpSp>
        <p:nvGrpSpPr>
          <p:cNvPr id="31" name="Group 30">
            <a:extLst>
              <a:ext uri="{FF2B5EF4-FFF2-40B4-BE49-F238E27FC236}">
                <a16:creationId xmlns:a16="http://schemas.microsoft.com/office/drawing/2014/main" id="{E8923A14-6C7A-45FB-A5F1-2D276702565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32" name="Rectangle 31">
              <a:extLst>
                <a:ext uri="{FF2B5EF4-FFF2-40B4-BE49-F238E27FC236}">
                  <a16:creationId xmlns:a16="http://schemas.microsoft.com/office/drawing/2014/main" id="{227738C0-CF5C-4616-B33E-C988DE11BE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33" name="Rectangle 32">
              <a:extLst>
                <a:ext uri="{FF2B5EF4-FFF2-40B4-BE49-F238E27FC236}">
                  <a16:creationId xmlns:a16="http://schemas.microsoft.com/office/drawing/2014/main" id="{784B4E1F-1F78-4844-B851-9410BA477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34" name="Rectangle 33">
              <a:extLst>
                <a:ext uri="{FF2B5EF4-FFF2-40B4-BE49-F238E27FC236}">
                  <a16:creationId xmlns:a16="http://schemas.microsoft.com/office/drawing/2014/main" id="{4B4AE0E5-28A2-4386-BC9B-71ABF5238A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3" name="Content Placeholder 2">
            <a:extLst>
              <a:ext uri="{FF2B5EF4-FFF2-40B4-BE49-F238E27FC236}">
                <a16:creationId xmlns:a16="http://schemas.microsoft.com/office/drawing/2014/main" id="{08042CAA-C72A-4A0B-96F9-4AA9F881DE1D}"/>
              </a:ext>
            </a:extLst>
          </p:cNvPr>
          <p:cNvSpPr>
            <a:spLocks noGrp="1"/>
          </p:cNvSpPr>
          <p:nvPr>
            <p:ph idx="1"/>
          </p:nvPr>
        </p:nvSpPr>
        <p:spPr>
          <a:xfrm>
            <a:off x="581194" y="1896533"/>
            <a:ext cx="7225074" cy="3962266"/>
          </a:xfrm>
        </p:spPr>
        <p:txBody>
          <a:bodyPr>
            <a:normAutofit/>
          </a:bodyPr>
          <a:lstStyle/>
          <a:p>
            <a:pPr marL="0" indent="0">
              <a:buNone/>
            </a:pPr>
            <a:r>
              <a:rPr lang="en-US">
                <a:ea typeface="+mn-lt"/>
                <a:cs typeface="+mn-lt"/>
              </a:rPr>
              <a:t>Having intelligent </a:t>
            </a:r>
            <a:r>
              <a:rPr lang="en-US" b="1">
                <a:ea typeface="+mn-lt"/>
                <a:cs typeface="+mn-lt"/>
              </a:rPr>
              <a:t>bots</a:t>
            </a:r>
            <a:r>
              <a:rPr lang="en-US">
                <a:ea typeface="+mn-lt"/>
                <a:cs typeface="+mn-lt"/>
              </a:rPr>
              <a:t> as competition or help in a </a:t>
            </a:r>
            <a:r>
              <a:rPr lang="en-US" b="1">
                <a:ea typeface="+mn-lt"/>
                <a:cs typeface="+mn-lt"/>
              </a:rPr>
              <a:t>game</a:t>
            </a:r>
            <a:r>
              <a:rPr lang="en-US">
                <a:ea typeface="+mn-lt"/>
                <a:cs typeface="+mn-lt"/>
              </a:rPr>
              <a:t> allows players to experience multi-player gameplay without being online.</a:t>
            </a:r>
          </a:p>
          <a:p>
            <a:pPr marL="0" indent="0">
              <a:buNone/>
            </a:pPr>
            <a:r>
              <a:rPr lang="en-US" b="1">
                <a:ea typeface="+mn-lt"/>
                <a:cs typeface="+mn-lt"/>
              </a:rPr>
              <a:t>Game bots can help you boost retention and grow your Instant Games:</a:t>
            </a:r>
            <a:endParaRPr lang="en-US" b="1"/>
          </a:p>
          <a:p>
            <a:pPr marL="0" indent="0">
              <a:buNone/>
            </a:pPr>
            <a:r>
              <a:rPr lang="en-US">
                <a:ea typeface="+mn-lt"/>
                <a:cs typeface="+mn-lt"/>
              </a:rPr>
              <a:t>Game Bots can be a powerful retention and re-engagement mechanic when used effectively, but used poorly they can provide an annoying player experience and drive users away from your game. Bots tend to be more successful when considered as an integral part of the core engagement loop and a key component of the initial game design, as opposed to an ill-considered add-on at the end.</a:t>
            </a:r>
            <a:endParaRPr lang="en-US"/>
          </a:p>
          <a:p>
            <a:pPr marL="0" indent="0">
              <a:buNone/>
            </a:pPr>
            <a:r>
              <a:rPr lang="en-US">
                <a:ea typeface="+mn-lt"/>
                <a:cs typeface="+mn-lt"/>
              </a:rPr>
              <a:t>In fact, we've seen game developers increase their retention by over 25% by incorporating bots and optimizing the experience.</a:t>
            </a:r>
            <a:endParaRPr lang="en-US"/>
          </a:p>
          <a:p>
            <a:pPr marL="0" indent="0">
              <a:buNone/>
            </a:pPr>
            <a:endParaRPr lang="en-US"/>
          </a:p>
        </p:txBody>
      </p:sp>
      <p:pic>
        <p:nvPicPr>
          <p:cNvPr id="4" name="Picture 4">
            <a:extLst>
              <a:ext uri="{FF2B5EF4-FFF2-40B4-BE49-F238E27FC236}">
                <a16:creationId xmlns:a16="http://schemas.microsoft.com/office/drawing/2014/main" id="{52C39B43-72C6-4562-A47A-795126D4B0CC}"/>
              </a:ext>
            </a:extLst>
          </p:cNvPr>
          <p:cNvPicPr>
            <a:picLocks noChangeAspect="1"/>
          </p:cNvPicPr>
          <p:nvPr/>
        </p:nvPicPr>
        <p:blipFill rotWithShape="1">
          <a:blip r:embed="rId2"/>
          <a:srcRect l="7771" r="35767" b="1"/>
          <a:stretch/>
        </p:blipFill>
        <p:spPr>
          <a:xfrm>
            <a:off x="8042147" y="600075"/>
            <a:ext cx="3695828" cy="5792788"/>
          </a:xfrm>
          <a:prstGeom prst="rect">
            <a:avLst/>
          </a:prstGeom>
        </p:spPr>
      </p:pic>
    </p:spTree>
    <p:extLst>
      <p:ext uri="{BB962C8B-B14F-4D97-AF65-F5344CB8AC3E}">
        <p14:creationId xmlns:p14="http://schemas.microsoft.com/office/powerpoint/2010/main" val="2377649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AE9D071-98CF-435C-BD2B-976514544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EB6D0E00-67A6-4F9C-BABE-A756F5F1B6C0}"/>
              </a:ext>
            </a:extLst>
          </p:cNvPr>
          <p:cNvPicPr>
            <a:picLocks noChangeAspect="1"/>
          </p:cNvPicPr>
          <p:nvPr/>
        </p:nvPicPr>
        <p:blipFill rotWithShape="1">
          <a:blip r:embed="rId2"/>
          <a:srcRect t="12337" r="2775" b="1539"/>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D619FC33-16ED-4246-9596-BEFEB55E4C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7" y="457200"/>
            <a:ext cx="7507083" cy="5935132"/>
            <a:chOff x="438067" y="457200"/>
            <a:chExt cx="7507083" cy="5935132"/>
          </a:xfrm>
        </p:grpSpPr>
        <p:sp>
          <p:nvSpPr>
            <p:cNvPr id="18" name="Rectangle 17">
              <a:extLst>
                <a:ext uri="{FF2B5EF4-FFF2-40B4-BE49-F238E27FC236}">
                  <a16:creationId xmlns:a16="http://schemas.microsoft.com/office/drawing/2014/main" id="{2EEA80E1-F99F-4009-837F-2F72F8A5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0230AF9A-4641-4BD8-9F95-9607CD30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8703D4EC-9389-41B6-B88B-B6FDC8CD3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3" name="Content Placeholder 2">
            <a:extLst>
              <a:ext uri="{FF2B5EF4-FFF2-40B4-BE49-F238E27FC236}">
                <a16:creationId xmlns:a16="http://schemas.microsoft.com/office/drawing/2014/main" id="{45880A9E-1EA0-4A36-A161-A3C0161E31D6}"/>
              </a:ext>
            </a:extLst>
          </p:cNvPr>
          <p:cNvSpPr>
            <a:spLocks noGrp="1"/>
          </p:cNvSpPr>
          <p:nvPr>
            <p:ph idx="1"/>
          </p:nvPr>
        </p:nvSpPr>
        <p:spPr>
          <a:xfrm>
            <a:off x="690049" y="1219199"/>
            <a:ext cx="7216607" cy="3564467"/>
          </a:xfrm>
        </p:spPr>
        <p:txBody>
          <a:bodyPr>
            <a:normAutofit/>
          </a:bodyPr>
          <a:lstStyle/>
          <a:p>
            <a:pPr marL="0" indent="0">
              <a:buNone/>
            </a:pPr>
            <a:r>
              <a:rPr lang="en-US" b="1">
                <a:solidFill>
                  <a:schemeClr val="bg1"/>
                </a:solidFill>
                <a:ea typeface="+mn-lt"/>
                <a:cs typeface="+mn-lt"/>
              </a:rPr>
              <a:t>Use bots to re-engage players:</a:t>
            </a:r>
          </a:p>
          <a:p>
            <a:pPr marL="0" indent="0">
              <a:buNone/>
            </a:pPr>
            <a:r>
              <a:rPr lang="en-US">
                <a:solidFill>
                  <a:schemeClr val="bg1"/>
                </a:solidFill>
                <a:ea typeface="+mn-lt"/>
                <a:cs typeface="+mn-lt"/>
              </a:rPr>
              <a:t>Bots can be a way to encourage players to engage with their friends, which tends to lead to higher retention on the platform.</a:t>
            </a:r>
          </a:p>
          <a:p>
            <a:pPr marL="0" indent="0">
              <a:buNone/>
            </a:pPr>
            <a:r>
              <a:rPr lang="en-US">
                <a:solidFill>
                  <a:schemeClr val="bg1"/>
                </a:solidFill>
                <a:ea typeface="+mn-lt"/>
                <a:cs typeface="+mn-lt"/>
              </a:rPr>
              <a:t>We've also seen some really interesting use cases to provide a user with new information about the game to help re-engage; hints on a puzzle they were working on, daily game updates, or rewards for returning.</a:t>
            </a:r>
            <a:endParaRPr lang="en-US">
              <a:solidFill>
                <a:schemeClr val="bg1"/>
              </a:solidFill>
            </a:endParaRPr>
          </a:p>
        </p:txBody>
      </p:sp>
    </p:spTree>
    <p:extLst>
      <p:ext uri="{BB962C8B-B14F-4D97-AF65-F5344CB8AC3E}">
        <p14:creationId xmlns:p14="http://schemas.microsoft.com/office/powerpoint/2010/main" val="27758760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F1C31AD-A7B7-4945-9E95-3D677967432A}">
  <ds:schemaRefs>
    <ds:schemaRef ds:uri="http://schemas.microsoft.com/sharepoint/v3/contenttype/forms"/>
  </ds:schemaRefs>
</ds:datastoreItem>
</file>

<file path=customXml/itemProps2.xml><?xml version="1.0" encoding="utf-8"?>
<ds:datastoreItem xmlns:ds="http://schemas.openxmlformats.org/officeDocument/2006/customXml" ds:itemID="{964D6DDB-133E-44E2-B636-39185D690A0D}">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D9AA5B70-631E-4F47-874A-FBE55E5170D4}">
  <ds:schemaRefs>
    <ds:schemaRef ds:uri="71af3243-3dd4-4a8d-8c0d-dd76da1f02a5"/>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12</Slides>
  <Notes>2</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Dividend</vt:lpstr>
      <vt:lpstr>Dynamic car racing</vt:lpstr>
      <vt:lpstr>Submitted by:                           guide:  dr.ashwin</vt:lpstr>
      <vt:lpstr>Introduction</vt:lpstr>
      <vt:lpstr>Existing work with limitations</vt:lpstr>
      <vt:lpstr>Novelty of the project</vt:lpstr>
      <vt:lpstr>Proposed work</vt:lpstr>
      <vt:lpstr>methodology</vt:lpstr>
      <vt:lpstr>Real-Time usage </vt:lpstr>
      <vt:lpstr>PowerPoint Presentation</vt:lpstr>
      <vt:lpstr>Hardware and software requirements</vt:lpstr>
      <vt:lpstr>Overall system architecture diagram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 design</dc:title>
  <dc:creator/>
  <cp:revision>80</cp:revision>
  <dcterms:created xsi:type="dcterms:W3CDTF">2020-08-29T04:44:03Z</dcterms:created>
  <dcterms:modified xsi:type="dcterms:W3CDTF">2020-09-03T14:10:42Z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